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6" r:id="rId5"/>
    <p:sldId id="488" r:id="rId6"/>
    <p:sldId id="486" r:id="rId7"/>
    <p:sldId id="51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271"/>
    <a:srgbClr val="000000"/>
    <a:srgbClr val="FFFFFF"/>
    <a:srgbClr val="C6D93E"/>
    <a:srgbClr val="8ABB3F"/>
    <a:srgbClr val="7A2F0E"/>
    <a:srgbClr val="9BC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0.32948</cdr:x>
      <cdr:y>0.27036</cdr:y>
    </cdr:from>
    <cdr:to>
      <cdr:x>0.42128</cdr:x>
      <cdr:y>0.37697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F5AE6CB-EDC3-41CB-9018-174C291B8C50}"/>
            </a:ext>
          </a:extLst>
        </cdr:cNvPr>
        <cdr:cNvSpPr txBox="1"/>
      </cdr:nvSpPr>
      <cdr:spPr>
        <a:xfrm xmlns:a="http://schemas.openxmlformats.org/drawingml/2006/main">
          <a:off x="2676391" y="1154500"/>
          <a:ext cx="745725" cy="455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0" tIns="45720" rIns="91440" bIns="45720" rtlCol="0">
          <a:normAutofit/>
        </a:bodyPr>
        <a:lstStyle xmlns:a="http://schemas.openxmlformats.org/drawingml/2006/main"/>
        <a:p xmlns:a="http://schemas.openxmlformats.org/drawingml/2006/main">
          <a:pPr marL="0" indent="0" algn="ctr">
            <a:lnSpc>
              <a:spcPct val="110000"/>
            </a:lnSpc>
            <a:buNone/>
          </a:pPr>
          <a:r>
            <a:rPr lang="en-US" sz="1400" b="1" i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Lignin</a:t>
          </a:r>
        </a:p>
      </cdr:txBody>
    </cdr:sp>
  </cdr:relSizeAnchor>
  <cdr:relSizeAnchor xmlns:cdr="http://schemas.openxmlformats.org/drawingml/2006/chartDrawing">
    <cdr:from>
      <cdr:x>0.51005</cdr:x>
      <cdr:y>0.27036</cdr:y>
    </cdr:from>
    <cdr:to>
      <cdr:x>0.70455</cdr:x>
      <cdr:y>0.37697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70B2160-68F7-4D4C-A7E6-03CE6B3495D9}"/>
            </a:ext>
          </a:extLst>
        </cdr:cNvPr>
        <cdr:cNvSpPr txBox="1"/>
      </cdr:nvSpPr>
      <cdr:spPr>
        <a:xfrm xmlns:a="http://schemas.openxmlformats.org/drawingml/2006/main">
          <a:off x="4143131" y="1154500"/>
          <a:ext cx="1580007" cy="455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45720" rIns="91440" bIns="4572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110000"/>
            </a:lnSpc>
            <a:buNone/>
          </a:pPr>
          <a:r>
            <a:rPr lang="en-US" sz="1400" b="1" i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Hemicellulose</a:t>
          </a:r>
        </a:p>
      </cdr:txBody>
    </cdr:sp>
  </cdr:relSizeAnchor>
  <cdr:relSizeAnchor xmlns:cdr="http://schemas.openxmlformats.org/drawingml/2006/chartDrawing">
    <cdr:from>
      <cdr:x>0.47493</cdr:x>
      <cdr:y>0.66903</cdr:y>
    </cdr:from>
    <cdr:to>
      <cdr:x>0.60529</cdr:x>
      <cdr:y>0.77564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E57D960-DD49-4AEC-AD30-45CC09C2A223}"/>
            </a:ext>
          </a:extLst>
        </cdr:cNvPr>
        <cdr:cNvSpPr txBox="1"/>
      </cdr:nvSpPr>
      <cdr:spPr>
        <a:xfrm xmlns:a="http://schemas.openxmlformats.org/drawingml/2006/main">
          <a:off x="3857882" y="2856914"/>
          <a:ext cx="1058909" cy="455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45720" rIns="91440" bIns="4572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110000"/>
            </a:lnSpc>
            <a:buNone/>
          </a:pPr>
          <a:r>
            <a:rPr lang="en-US" sz="1400" b="1" i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Cellulose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C0702-3B03-9047-844E-F950F342E43B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2532F-0AE7-9E44-8AFD-27395667E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1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7CB8-3CE5-4503-B69D-51F84F949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4A207-6720-4FDF-A242-61A1FD285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1028-CA23-4F3A-87B3-1B06E70A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AE8E-81B9-D346-BECF-B4C53497A8A0}" type="datetime1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CAE77-1686-4328-A3E5-96D4B31C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23577-8D00-4BA6-9797-77958138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2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D2B08-D5CE-49D3-BB53-9D7E1DA6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75971C-CADF-4A25-A256-94F28666A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2FD45-59F7-4AE0-9B65-B80BB437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B38B-EA21-DB49-8BC4-CAED1459833F}" type="datetime1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06D8A-9220-436E-92A9-8B4704F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5028D-C93F-4723-89E2-F8259828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19DA16-5229-45AD-BCED-CACFA024C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59FC1-D023-401D-B55B-389843D4F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72A78-2DD4-44AD-9420-E5CEBD95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B67E4-0345-7342-8D36-1E9BF4678F21}" type="datetime1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D6BC2-6284-42C0-B7F0-9F912382E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E0890-2288-4CCB-9FB9-FB434119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8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36E7-FFB7-4559-927A-B323B30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9878"/>
          </a:xfrm>
        </p:spPr>
        <p:txBody>
          <a:bodyPr>
            <a:noAutofit/>
          </a:bodyPr>
          <a:lstStyle>
            <a:lvl1pPr>
              <a:defRPr sz="3200"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95909-2066-4550-B5A9-ABF93AB35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6EDA2-C12B-4965-B1DA-FDC4CE89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42DED-00F6-1C49-A67E-B8ECF4369352}" type="datetime1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C2717-5971-40C9-87FE-3727D829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CE0A8-6734-423E-9A90-9D826022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A5E47-8739-44DA-A0FD-C9DDC4518549}"/>
              </a:ext>
            </a:extLst>
          </p:cNvPr>
          <p:cNvCxnSpPr>
            <a:cxnSpLocks/>
          </p:cNvCxnSpPr>
          <p:nvPr userDrawn="1"/>
        </p:nvCxnSpPr>
        <p:spPr>
          <a:xfrm>
            <a:off x="627530" y="984390"/>
            <a:ext cx="9744635" cy="0"/>
          </a:xfrm>
          <a:prstGeom prst="line">
            <a:avLst/>
          </a:prstGeom>
          <a:ln w="38100">
            <a:solidFill>
              <a:srgbClr val="9BC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8D19DE-0492-4001-A8AA-5032B0902F67}"/>
              </a:ext>
            </a:extLst>
          </p:cNvPr>
          <p:cNvCxnSpPr>
            <a:cxnSpLocks/>
          </p:cNvCxnSpPr>
          <p:nvPr userDrawn="1"/>
        </p:nvCxnSpPr>
        <p:spPr>
          <a:xfrm>
            <a:off x="627530" y="882608"/>
            <a:ext cx="10282517" cy="0"/>
          </a:xfrm>
          <a:prstGeom prst="line">
            <a:avLst/>
          </a:prstGeom>
          <a:ln w="38100">
            <a:solidFill>
              <a:srgbClr val="278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89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305A-B18B-405D-9FD5-EB927007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05647-76C4-4687-BFBB-5CA813415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FD759-199E-448D-8919-9E09A39B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1CD1-EDD4-024D-80D3-EEB862A83D32}" type="datetime1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EAA19-EB16-401A-9631-163A91D2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758DA-036E-4374-B99C-C759C332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9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2DC5-01A9-4302-BE36-08C406C0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DC5C9-649E-45D2-AD38-0D652EBE9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ABC7F-A3B7-4531-8EE8-B6CDB06F6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47A10-8376-45E0-8A59-C4970C4E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45A1-4D9A-994E-9330-1E0C602C3464}" type="datetime1">
              <a:rPr lang="en-US" smtClean="0"/>
              <a:t>11/23/21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B828C-CB36-43B8-9A3F-A53B84E6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373AF-6FF3-49B1-A7D9-1139AFA2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4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EDB5-0003-4ABD-B40E-4012431F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F9D57-4A1D-4EC5-8EBF-DDB707C26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B87DE-D114-4388-84EB-473B54064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2A357-3D75-4A0C-8B0B-0F2AF39C3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C65F9-43E5-4DB6-9B13-AA477F918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0E38D-2819-40C9-8834-7178B375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4874-1158-A945-9520-F65FC463285E}" type="datetime1">
              <a:rPr lang="en-US" smtClean="0"/>
              <a:t>11/23/21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9F9D7-D5D0-4297-AD79-9CABB7C0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A6E98-9CF7-4818-AEDC-77610D64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8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366E0-65FB-4752-886E-2B43EB9F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28C08-0BCF-49D6-9FAB-A1BA1778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18A1-8101-944F-8F75-B4ECE96590E4}" type="datetime1">
              <a:rPr lang="en-US" smtClean="0"/>
              <a:t>11/23/21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806E0-86F4-4417-BBA5-E0AC294A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B3397-3929-4759-999A-07B7CA51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B8AABD-17DE-474B-8B95-36E50B77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36A43-5DCD-8E49-9340-CD8C13B277DA}" type="datetime1">
              <a:rPr lang="en-US" smtClean="0"/>
              <a:t>11/23/21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749567-FD23-4F08-A6CB-195137DD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EA0F0-FE39-4DC9-A250-5DF89F36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0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837C-C37B-416B-8223-99369653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B960E-3466-428E-952D-562FF3292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D86A1-19C5-4E2C-872D-91C1AE75F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95616-A42A-4191-9EB2-DB210E4C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6FD3-66DB-7A4E-9D9B-9D237ADE0872}" type="datetime1">
              <a:rPr lang="en-US" smtClean="0"/>
              <a:t>11/23/21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2255B-7AD4-40BC-8260-F9B13A38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D06A4-251D-4716-9D2A-3A1EF2F6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9627-2DFF-49C2-A0E9-18529732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65DF0-47C2-4099-9381-F0823FBA5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82DB5-EF72-46BF-B0BB-6BFA0F518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9AD75-D4FF-477E-8FBC-715BF404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373C-BBC3-6D42-AF9F-843CF05F8FBA}" type="datetime1">
              <a:rPr lang="en-US" smtClean="0"/>
              <a:t>11/23/21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F2F2C-94E1-4D0E-83FB-53D52FA6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87E6F-8D44-4CCF-984B-D830821B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9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D90E7-2350-459D-AEF4-75B11A31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EDDCE-4E6E-406E-93FC-2D147AE9E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D27F0-C370-4357-80FC-933770957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856E7-F37E-F943-8BEF-38DEC9BCE875}" type="datetime1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A589-A683-48A5-91A1-F7DBDBE25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70CD-3833-4098-A712-F57902A03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B984F-6489-4594-BC58-11020468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4.m4a"/><Relationship Id="rId7" Type="http://schemas.openxmlformats.org/officeDocument/2006/relationships/image" Target="../media/image7.tiff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11" Type="http://schemas.openxmlformats.org/officeDocument/2006/relationships/image" Target="../media/image3.png"/><Relationship Id="rId5" Type="http://schemas.openxmlformats.org/officeDocument/2006/relationships/chart" Target="../charts/chart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042B-2189-4E1A-9E59-F45A6639C0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ADC5C-37CC-4220-A176-6726E53F4D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13D108-6835-4DAE-B419-1B208A7BC8C3}"/>
              </a:ext>
            </a:extLst>
          </p:cNvPr>
          <p:cNvSpPr/>
          <p:nvPr/>
        </p:nvSpPr>
        <p:spPr>
          <a:xfrm>
            <a:off x="-51536" y="0"/>
            <a:ext cx="12192000" cy="6858000"/>
          </a:xfrm>
          <a:prstGeom prst="rect">
            <a:avLst/>
          </a:prstGeom>
          <a:solidFill>
            <a:srgbClr val="143D3C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tree in a forest&#10;&#10;Description automatically generated">
            <a:extLst>
              <a:ext uri="{FF2B5EF4-FFF2-40B4-BE49-F238E27FC236}">
                <a16:creationId xmlns:a16="http://schemas.microsoft.com/office/drawing/2014/main" id="{996D455E-9B8B-4F55-91EF-A0015AAF6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36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52285-7F97-4352-97FE-2903590E1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29" y="283028"/>
            <a:ext cx="7386636" cy="21553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6E9372-503A-4DDE-B0A5-5CB624BA8BF0}"/>
              </a:ext>
            </a:extLst>
          </p:cNvPr>
          <p:cNvSpPr/>
          <p:nvPr/>
        </p:nvSpPr>
        <p:spPr>
          <a:xfrm>
            <a:off x="9646865" y="6201053"/>
            <a:ext cx="2042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200" b="1" dirty="0">
              <a:solidFill>
                <a:srgbClr val="C6D93E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D9264-DB7E-E24C-AF9D-69F12A3ABCDA}"/>
              </a:ext>
            </a:extLst>
          </p:cNvPr>
          <p:cNvSpPr txBox="1"/>
          <p:nvPr/>
        </p:nvSpPr>
        <p:spPr>
          <a:xfrm>
            <a:off x="4714197" y="3886012"/>
            <a:ext cx="7713330" cy="193899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spc="300" dirty="0">
                <a:solidFill>
                  <a:schemeClr val="bg1"/>
                </a:solidFill>
                <a:latin typeface="Futura Medium" panose="020B0602020204020303" pitchFamily="34" charset="-79"/>
                <a:ea typeface="Noto Sans" panose="020B0502040504020204" pitchFamily="34" charset="0"/>
                <a:cs typeface="Futura Medium" panose="020B0602020204020303" pitchFamily="34" charset="-79"/>
              </a:rPr>
              <a:t>Biorefining Reinvented:</a:t>
            </a:r>
          </a:p>
          <a:p>
            <a:r>
              <a:rPr lang="en-US" sz="4000" i="1" spc="300" dirty="0">
                <a:solidFill>
                  <a:schemeClr val="bg1"/>
                </a:solidFill>
                <a:latin typeface="Futura Medium" panose="020B0602020204020303" pitchFamily="34" charset="-79"/>
                <a:ea typeface="Noto Sans" panose="020B0502040504020204" pitchFamily="34" charset="0"/>
                <a:cs typeface="Futura Medium" panose="020B0602020204020303" pitchFamily="34" charset="-79"/>
              </a:rPr>
              <a:t>Sustainable Bioproducts Produced in 20 Seconds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3E825D6-5BE7-AC4F-BA1D-428D6B6C3A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66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08"/>
    </mc:Choice>
    <mc:Fallback>
      <p:transition spd="slow" advTm="3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71D9-DB43-F441-B6C1-959BA9DB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Sunburst   Technology and Commercialization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0EF49B-EEDD-9A4A-9B52-1C221F076542}"/>
              </a:ext>
            </a:extLst>
          </p:cNvPr>
          <p:cNvSpPr/>
          <p:nvPr/>
        </p:nvSpPr>
        <p:spPr>
          <a:xfrm>
            <a:off x="387627" y="1260672"/>
            <a:ext cx="655982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Sweetwater’s modular biorefining technology, Sunburst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 feedstock flexible, and has now been proven at commercial scale (&gt;80 dry MT feedstock processed/day per module), first on woody biomass</a:t>
            </a:r>
          </a:p>
          <a:p>
            <a:endParaRPr lang="en-US" sz="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Breakthrough: &gt; 90% of biomass converted to economically competitive, sustainable building blocks: sugars, cellulose and non-sulfonated lignin for biofuels, biochemicals, and advanced materials.</a:t>
            </a:r>
            <a:endParaRPr lang="en-US" sz="2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worldwide patent filings; over 2000 claims</a:t>
            </a:r>
          </a:p>
          <a:p>
            <a:endParaRPr lang="en-US" sz="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Sustainable Aviation Fuel (SAF) agreement with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require multiple modular Sunburst systems at plant locations, initially in Minnesota</a:t>
            </a:r>
          </a:p>
          <a:p>
            <a:endParaRPr lang="en-US" sz="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Sweetwater is working with multiple global partners for additional product applications using cellulosic sugars, specialty cellulose and lignin biopolymers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443EB-95D3-1749-B9A5-6D91057FBFC7}"/>
              </a:ext>
            </a:extLst>
          </p:cNvPr>
          <p:cNvSpPr/>
          <p:nvPr/>
        </p:nvSpPr>
        <p:spPr>
          <a:xfrm>
            <a:off x="2419584" y="340398"/>
            <a:ext cx="367408" cy="2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>
                <a:latin typeface="Constantia" panose="02030602050306030303" pitchFamily="18" charset="0"/>
              </a:rPr>
              <a:t>TM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1991028-8513-0F41-9ED1-DC4949E05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B10BE-4E02-44C6-9CF4-F49119B235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94" r="8018" b="4963"/>
          <a:stretch/>
        </p:blipFill>
        <p:spPr>
          <a:xfrm>
            <a:off x="7135091" y="1441175"/>
            <a:ext cx="4669282" cy="45918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10D5B57-D7B0-3B40-A1B3-91E7AA82CC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73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42"/>
    </mc:Choice>
    <mc:Fallback>
      <p:transition spd="slow" advTm="6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3">
            <a:extLst>
              <a:ext uri="{FF2B5EF4-FFF2-40B4-BE49-F238E27FC236}">
                <a16:creationId xmlns:a16="http://schemas.microsoft.com/office/drawing/2014/main" id="{0EBE4748-8431-41E9-9926-28FA10B67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83320" y="1893894"/>
            <a:ext cx="10443211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4E8FF-9B24-474A-B6CF-C431EF29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Sunburst  Pretreatment Technology</a:t>
            </a:r>
            <a:endParaRPr lang="en-US" baseline="30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11FDE8-0514-B64B-840E-2D4720CFE038}"/>
              </a:ext>
            </a:extLst>
          </p:cNvPr>
          <p:cNvSpPr txBox="1"/>
          <p:nvPr/>
        </p:nvSpPr>
        <p:spPr>
          <a:xfrm>
            <a:off x="9135415" y="2232448"/>
            <a:ext cx="2404750" cy="646331"/>
          </a:xfrm>
          <a:prstGeom prst="rect">
            <a:avLst/>
          </a:prstGeom>
          <a:solidFill>
            <a:srgbClr val="278271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Pretreated Material:  “Chocolate Mousse”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1EDCA2-BD1F-B045-8328-32941277A0A8}"/>
              </a:ext>
            </a:extLst>
          </p:cNvPr>
          <p:cNvSpPr txBox="1"/>
          <p:nvPr/>
        </p:nvSpPr>
        <p:spPr>
          <a:xfrm>
            <a:off x="465467" y="1988122"/>
            <a:ext cx="1456323" cy="1200329"/>
          </a:xfrm>
          <a:prstGeom prst="rect">
            <a:avLst/>
          </a:prstGeom>
          <a:solidFill>
            <a:srgbClr val="27827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Sustainable Woody Biomass Feedstock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D3589C-6566-9047-A127-C42D08CD36A2}"/>
              </a:ext>
            </a:extLst>
          </p:cNvPr>
          <p:cNvSpPr txBox="1"/>
          <p:nvPr/>
        </p:nvSpPr>
        <p:spPr>
          <a:xfrm>
            <a:off x="9228598" y="5331295"/>
            <a:ext cx="2218384" cy="646331"/>
          </a:xfrm>
          <a:prstGeom prst="rect">
            <a:avLst/>
          </a:prstGeom>
          <a:solidFill>
            <a:srgbClr val="278271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Mean particle size: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~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30 µm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D1A2FFF-60DF-4749-BEE8-B956DBAAE97B}"/>
              </a:ext>
            </a:extLst>
          </p:cNvPr>
          <p:cNvSpPr/>
          <p:nvPr/>
        </p:nvSpPr>
        <p:spPr>
          <a:xfrm>
            <a:off x="1648308" y="1194532"/>
            <a:ext cx="8895384" cy="52322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Reliable, Scalable, Efficient and Feedstock Flexible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B36B690-E18F-D64F-9849-745FD761CCB8}"/>
              </a:ext>
            </a:extLst>
          </p:cNvPr>
          <p:cNvSpPr/>
          <p:nvPr/>
        </p:nvSpPr>
        <p:spPr>
          <a:xfrm>
            <a:off x="2388222" y="254008"/>
            <a:ext cx="540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/>
              <a:t>TM</a:t>
            </a:r>
            <a:endParaRPr lang="en-US" sz="1400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F3E0A02B-B5E7-F843-829C-9BCCBB9E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3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02BBEC-FBC9-4DB8-85D8-B5DA9DBEB459}"/>
              </a:ext>
            </a:extLst>
          </p:cNvPr>
          <p:cNvSpPr txBox="1"/>
          <p:nvPr/>
        </p:nvSpPr>
        <p:spPr>
          <a:xfrm>
            <a:off x="4253169" y="1893894"/>
            <a:ext cx="3685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600" b="1" i="1" dirty="0"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Gentle &amp; Fast: No Inhibitors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252557A-9ADA-464E-8271-FDE4399F7716}"/>
              </a:ext>
            </a:extLst>
          </p:cNvPr>
          <p:cNvCxnSpPr>
            <a:cxnSpLocks/>
          </p:cNvCxnSpPr>
          <p:nvPr/>
        </p:nvCxnSpPr>
        <p:spPr>
          <a:xfrm>
            <a:off x="1921790" y="2549589"/>
            <a:ext cx="2634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74DA36-2D3D-FB42-ADC6-D141465EC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0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46"/>
    </mc:Choice>
    <mc:Fallback>
      <p:transition spd="slow" advTm="24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0C21-C1AC-624B-98C1-E9E9A55E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Sweetwater Initial Product Off-Take Priorities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5CBBF36-0F96-F246-8A21-0ECBACFF61D9}"/>
              </a:ext>
            </a:extLst>
          </p:cNvPr>
          <p:cNvGraphicFramePr>
            <a:graphicFrameLocks/>
          </p:cNvGraphicFramePr>
          <p:nvPr/>
        </p:nvGraphicFramePr>
        <p:xfrm>
          <a:off x="1773087" y="2059130"/>
          <a:ext cx="8123067" cy="427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15E4ABA7-BB67-CF48-8759-8EF0A4427BB9}"/>
              </a:ext>
            </a:extLst>
          </p:cNvPr>
          <p:cNvSpPr/>
          <p:nvPr/>
        </p:nvSpPr>
        <p:spPr>
          <a:xfrm>
            <a:off x="838200" y="1026533"/>
            <a:ext cx="1051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Sweetwater’s Sunburst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efficiently creates three sustainable groups of co-products that will allow us to compete directly with petroleum and paper industry-derived products on a price basis, without subsidy.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0DF3DBF9-D8DE-4E40-A1CA-F73EB44B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984F-6489-4594-BC58-11020468F8FA}" type="slidenum">
              <a:rPr lang="en-US" smtClean="0"/>
              <a:t>4</a:t>
            </a:fld>
            <a:endParaRPr lang="en-US" dirty="0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6F1DF025-6B2C-2046-BCD1-D85A8991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16198" r="11968" b="19676"/>
          <a:stretch/>
        </p:blipFill>
        <p:spPr bwMode="auto">
          <a:xfrm>
            <a:off x="1264054" y="5399741"/>
            <a:ext cx="2530060" cy="1099338"/>
          </a:xfrm>
          <a:prstGeom prst="rect">
            <a:avLst/>
          </a:prstGeom>
          <a:noFill/>
          <a:ln w="2222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E80ACC-C068-5643-A97F-4ED0CB4FC7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12" t="11819" r="47372" b="40448"/>
          <a:stretch/>
        </p:blipFill>
        <p:spPr>
          <a:xfrm>
            <a:off x="3131472" y="2262578"/>
            <a:ext cx="1002883" cy="126149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softEdge rad="508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3FF887-CCA3-C542-860C-47162E2E67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255433" y="4010101"/>
            <a:ext cx="1667593" cy="1099338"/>
          </a:xfrm>
          <a:prstGeom prst="rect">
            <a:avLst/>
          </a:prstGeom>
          <a:ln w="28575">
            <a:solidFill>
              <a:schemeClr val="bg2"/>
            </a:solidFill>
          </a:ln>
          <a:effectLst>
            <a:softEdge rad="254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16797C-7B63-384E-8139-3234911926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3364" r="-4060" b="14885"/>
          <a:stretch/>
        </p:blipFill>
        <p:spPr>
          <a:xfrm flipH="1">
            <a:off x="861491" y="3586606"/>
            <a:ext cx="1667593" cy="1025466"/>
          </a:xfrm>
          <a:prstGeom prst="rect">
            <a:avLst/>
          </a:prstGeom>
          <a:ln w="28575">
            <a:solidFill>
              <a:schemeClr val="bg2"/>
            </a:solidFill>
          </a:ln>
          <a:effectLst>
            <a:softEdge rad="254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0361F-1941-4785-AB45-D7BB7F062F98}"/>
              </a:ext>
            </a:extLst>
          </p:cNvPr>
          <p:cNvSpPr txBox="1"/>
          <p:nvPr/>
        </p:nvSpPr>
        <p:spPr>
          <a:xfrm>
            <a:off x="4395994" y="2359035"/>
            <a:ext cx="7163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FD5D58-AD53-49A2-A573-E7F9F79BB1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092" t="39798" r="21919" b="40196"/>
          <a:stretch/>
        </p:blipFill>
        <p:spPr>
          <a:xfrm>
            <a:off x="602054" y="2423259"/>
            <a:ext cx="2322406" cy="84491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softEdge rad="508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134FE03-EC6C-4497-A7E3-CF4C0E04C1C2}"/>
              </a:ext>
            </a:extLst>
          </p:cNvPr>
          <p:cNvSpPr txBox="1"/>
          <p:nvPr/>
        </p:nvSpPr>
        <p:spPr>
          <a:xfrm>
            <a:off x="4395994" y="2531842"/>
            <a:ext cx="7740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Cellulosic Sugars </a:t>
            </a:r>
            <a:r>
              <a:rPr lang="en-US" sz="2400" dirty="0"/>
              <a:t>for sustainable aviation fuel, industrial alcohol, fuel ethanol, biochemicals, xylitol and dextrose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594810-F5AA-4FF5-82D1-2760FBA88D26}"/>
              </a:ext>
            </a:extLst>
          </p:cNvPr>
          <p:cNvSpPr txBox="1"/>
          <p:nvPr/>
        </p:nvSpPr>
        <p:spPr>
          <a:xfrm>
            <a:off x="4395994" y="3795271"/>
            <a:ext cx="7740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Specialty Cellulose </a:t>
            </a:r>
            <a:r>
              <a:rPr lang="en-US" sz="2400" dirty="0"/>
              <a:t>for barrier coatings in packaging to replace PFAS, reduce weight and cost in paper and packaging products; increase strength in cement &amp; building materials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A67E47-548D-45DF-ABE4-926F6DCD83DB}"/>
              </a:ext>
            </a:extLst>
          </p:cNvPr>
          <p:cNvSpPr txBox="1"/>
          <p:nvPr/>
        </p:nvSpPr>
        <p:spPr>
          <a:xfrm>
            <a:off x="4395994" y="5455749"/>
            <a:ext cx="7656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Lignin </a:t>
            </a:r>
            <a:r>
              <a:rPr lang="en-US" sz="2400" b="1"/>
              <a:t>Biopolymer </a:t>
            </a:r>
            <a:r>
              <a:rPr lang="en-US" sz="2400"/>
              <a:t>for </a:t>
            </a:r>
            <a:r>
              <a:rPr lang="en-US" sz="2400" dirty="0"/>
              <a:t>adhesives, epoxies, polyurethanes, polyols, rigid and soft foam products, and marine fuel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93DA75-5962-4B4C-9F67-3EE1FD7714D3}"/>
              </a:ext>
            </a:extLst>
          </p:cNvPr>
          <p:cNvCxnSpPr>
            <a:cxnSpLocks/>
          </p:cNvCxnSpPr>
          <p:nvPr/>
        </p:nvCxnSpPr>
        <p:spPr>
          <a:xfrm>
            <a:off x="4395994" y="3586606"/>
            <a:ext cx="7163475" cy="0"/>
          </a:xfrm>
          <a:prstGeom prst="line">
            <a:avLst/>
          </a:prstGeom>
          <a:ln w="28575">
            <a:solidFill>
              <a:srgbClr val="278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A442B52-5D64-4DC2-8535-C7FDDB9526DE}"/>
              </a:ext>
            </a:extLst>
          </p:cNvPr>
          <p:cNvCxnSpPr>
            <a:cxnSpLocks/>
          </p:cNvCxnSpPr>
          <p:nvPr/>
        </p:nvCxnSpPr>
        <p:spPr>
          <a:xfrm>
            <a:off x="4395994" y="5225674"/>
            <a:ext cx="7163475" cy="0"/>
          </a:xfrm>
          <a:prstGeom prst="line">
            <a:avLst/>
          </a:prstGeom>
          <a:ln w="28575">
            <a:solidFill>
              <a:srgbClr val="278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6AFC28-4EAD-C342-9CDA-1A18974AAE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73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88"/>
    </mc:Choice>
    <mc:Fallback>
      <p:transition spd="slow" advTm="5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8.1|16.7|5.3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1|1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1ADE8CEE6AC142968A7DD629A794C5" ma:contentTypeVersion="2" ma:contentTypeDescription="Create a new document." ma:contentTypeScope="" ma:versionID="83fee16ddb5b8c3bde154def7d5a7986">
  <xsd:schema xmlns:xsd="http://www.w3.org/2001/XMLSchema" xmlns:xs="http://www.w3.org/2001/XMLSchema" xmlns:p="http://schemas.microsoft.com/office/2006/metadata/properties" xmlns:ns2="46dc9f09-cbbb-4b65-81bd-ce63a98aebe9" targetNamespace="http://schemas.microsoft.com/office/2006/metadata/properties" ma:root="true" ma:fieldsID="79699de451d8ed67449921fa00a19d1e" ns2:_="">
    <xsd:import namespace="46dc9f09-cbbb-4b65-81bd-ce63a98aeb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c9f09-cbbb-4b65-81bd-ce63a98aeb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F3C0A9-7174-4425-A1FE-91BEFA6F84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7821F8-4E31-4C95-A66D-F379A642F8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dc9f09-cbbb-4b65-81bd-ce63a98aeb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6EBC3A-35A1-48E6-990D-F96DA0A6952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46dc9f09-cbbb-4b65-81bd-ce63a98aebe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6614</TotalTime>
  <Words>275</Words>
  <Application>Microsoft Macintosh PowerPoint</Application>
  <PresentationFormat>Widescreen</PresentationFormat>
  <Paragraphs>32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Constantia</vt:lpstr>
      <vt:lpstr>Futura Medium</vt:lpstr>
      <vt:lpstr>Noto Sans</vt:lpstr>
      <vt:lpstr>Office Theme</vt:lpstr>
      <vt:lpstr>PowerPoint Presentation</vt:lpstr>
      <vt:lpstr>Sunburst   Technology and Commercialization</vt:lpstr>
      <vt:lpstr>Sunburst  Pretreatment Technology</vt:lpstr>
      <vt:lpstr>Sweetwater Initial Product Off-Take Priorities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Sherwood</dc:creator>
  <cp:lastModifiedBy>Jack Baron</cp:lastModifiedBy>
  <cp:revision>95</cp:revision>
  <dcterms:created xsi:type="dcterms:W3CDTF">2020-08-11T19:12:42Z</dcterms:created>
  <dcterms:modified xsi:type="dcterms:W3CDTF">2021-11-23T14:33:08Z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0x010100D31ADE8CEE6AC142968A7DD629A794C5</vt:lpwstr>
  </property>
</Properties>
</file>